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8E29E-2A43-465E-8456-CE7A60E6AB0F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9B73E-CC5D-4529-AA17-6AFEDCE7E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0282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8E29E-2A43-465E-8456-CE7A60E6AB0F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9B73E-CC5D-4529-AA17-6AFEDCE7E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090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8E29E-2A43-465E-8456-CE7A60E6AB0F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9B73E-CC5D-4529-AA17-6AFEDCE7E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4593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8E29E-2A43-465E-8456-CE7A60E6AB0F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9B73E-CC5D-4529-AA17-6AFEDCE7E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57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8E29E-2A43-465E-8456-CE7A60E6AB0F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9B73E-CC5D-4529-AA17-6AFEDCE7E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582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8E29E-2A43-465E-8456-CE7A60E6AB0F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9B73E-CC5D-4529-AA17-6AFEDCE7E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7512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8E29E-2A43-465E-8456-CE7A60E6AB0F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9B73E-CC5D-4529-AA17-6AFEDCE7E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332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8E29E-2A43-465E-8456-CE7A60E6AB0F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9B73E-CC5D-4529-AA17-6AFEDCE7E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908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8E29E-2A43-465E-8456-CE7A60E6AB0F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9B73E-CC5D-4529-AA17-6AFEDCE7E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404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8E29E-2A43-465E-8456-CE7A60E6AB0F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9B73E-CC5D-4529-AA17-6AFEDCE7E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503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8E29E-2A43-465E-8456-CE7A60E6AB0F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9B73E-CC5D-4529-AA17-6AFEDCE7E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068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8E29E-2A43-465E-8456-CE7A60E6AB0F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9B73E-CC5D-4529-AA17-6AFEDCE7E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3118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02181" y="2325189"/>
            <a:ext cx="297833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1 Cells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Cell structure </a:t>
            </a:r>
          </a:p>
          <a:p>
            <a:pPr algn="ctr"/>
            <a:endParaRPr lang="en-GB" sz="3600" dirty="0" smtClean="0">
              <a:latin typeface="Moon Flower Bold" panose="020005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5202" y="169818"/>
            <a:ext cx="1502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Animal cell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933400" y="169819"/>
            <a:ext cx="1502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Plant cell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9348650" y="156561"/>
            <a:ext cx="1502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Bacterial cell 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13890" r="14832"/>
          <a:stretch/>
        </p:blipFill>
        <p:spPr>
          <a:xfrm>
            <a:off x="9348650" y="867302"/>
            <a:ext cx="2155372" cy="151803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28977" r="28689"/>
          <a:stretch/>
        </p:blipFill>
        <p:spPr>
          <a:xfrm>
            <a:off x="5155468" y="671365"/>
            <a:ext cx="1280160" cy="151803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l="10684" t="37241" r="51872" b="25959"/>
          <a:stretch/>
        </p:blipFill>
        <p:spPr>
          <a:xfrm>
            <a:off x="875202" y="671365"/>
            <a:ext cx="2103120" cy="146342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/>
          <a:srcRect t="22538" b="30892"/>
          <a:stretch/>
        </p:blipFill>
        <p:spPr>
          <a:xfrm>
            <a:off x="7180226" y="4099756"/>
            <a:ext cx="709750" cy="25781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3843" y="4047797"/>
            <a:ext cx="709292" cy="35607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14814" y="4026658"/>
            <a:ext cx="774440" cy="398354"/>
          </a:xfrm>
          <a:prstGeom prst="rect">
            <a:avLst/>
          </a:prstGeom>
        </p:spPr>
      </p:pic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52067"/>
              </p:ext>
            </p:extLst>
          </p:nvPr>
        </p:nvGraphicFramePr>
        <p:xfrm>
          <a:off x="6662068" y="3602155"/>
          <a:ext cx="5277393" cy="30905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9131">
                  <a:extLst>
                    <a:ext uri="{9D8B030D-6E8A-4147-A177-3AD203B41FA5}">
                      <a16:colId xmlns:a16="http://schemas.microsoft.com/office/drawing/2014/main" val="59948223"/>
                    </a:ext>
                  </a:extLst>
                </a:gridCol>
                <a:gridCol w="1759131">
                  <a:extLst>
                    <a:ext uri="{9D8B030D-6E8A-4147-A177-3AD203B41FA5}">
                      <a16:colId xmlns:a16="http://schemas.microsoft.com/office/drawing/2014/main" val="2790791593"/>
                    </a:ext>
                  </a:extLst>
                </a:gridCol>
                <a:gridCol w="1759131">
                  <a:extLst>
                    <a:ext uri="{9D8B030D-6E8A-4147-A177-3AD203B41FA5}">
                      <a16:colId xmlns:a16="http://schemas.microsoft.com/office/drawing/2014/main" val="4036669398"/>
                    </a:ext>
                  </a:extLst>
                </a:gridCol>
              </a:tblGrid>
              <a:tr h="509205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Sperm cell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Nerve cell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Muscle cell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64280"/>
                  </a:ext>
                </a:extLst>
              </a:tr>
              <a:tr h="516278">
                <a:tc>
                  <a:txBody>
                    <a:bodyPr/>
                    <a:lstStyle/>
                    <a:p>
                      <a:pPr algn="ctr"/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b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121207"/>
                  </a:ext>
                </a:extLst>
              </a:tr>
              <a:tr h="516278">
                <a:tc>
                  <a:txBody>
                    <a:bodyPr/>
                    <a:lstStyle/>
                    <a:p>
                      <a:pPr algn="ctr"/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067540"/>
                  </a:ext>
                </a:extLst>
              </a:tr>
              <a:tr h="516278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Root hair cell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Xylem cell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Phloem cell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495048"/>
                  </a:ext>
                </a:extLst>
              </a:tr>
              <a:tr h="516278">
                <a:tc>
                  <a:txBody>
                    <a:bodyPr/>
                    <a:lstStyle/>
                    <a:p>
                      <a:pPr algn="ctr"/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153689"/>
                  </a:ext>
                </a:extLst>
              </a:tr>
              <a:tr h="516278">
                <a:tc>
                  <a:txBody>
                    <a:bodyPr/>
                    <a:lstStyle/>
                    <a:p>
                      <a:pPr algn="ctr"/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937774"/>
                  </a:ext>
                </a:extLst>
              </a:tr>
            </a:tbl>
          </a:graphicData>
        </a:graphic>
      </p:graphicFrame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8"/>
          <a:srcRect l="23624" t="16751" r="25149" b="1592"/>
          <a:stretch/>
        </p:blipFill>
        <p:spPr>
          <a:xfrm>
            <a:off x="7027825" y="5512524"/>
            <a:ext cx="731521" cy="56170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9"/>
          <a:srcRect l="32000" r="31713"/>
          <a:stretch/>
        </p:blipFill>
        <p:spPr>
          <a:xfrm>
            <a:off x="9122073" y="5546164"/>
            <a:ext cx="357382" cy="49442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10"/>
          <a:srcRect l="34160" r="33441"/>
          <a:stretch/>
        </p:blipFill>
        <p:spPr>
          <a:xfrm>
            <a:off x="10882943" y="5546164"/>
            <a:ext cx="319091" cy="494422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8597536" y="2854801"/>
            <a:ext cx="1502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Specialised cells</a:t>
            </a:r>
            <a:endParaRPr lang="en-GB" dirty="0"/>
          </a:p>
        </p:txBody>
      </p:sp>
      <p:sp>
        <p:nvSpPr>
          <p:cNvPr id="38" name="TextBox 37"/>
          <p:cNvSpPr txBox="1"/>
          <p:nvPr/>
        </p:nvSpPr>
        <p:spPr>
          <a:xfrm>
            <a:off x="875202" y="2677878"/>
            <a:ext cx="2351324" cy="378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microscopy</a:t>
            </a:r>
            <a:endParaRPr lang="en-GB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11"/>
          <a:srcRect l="20013" t="13488" r="22110" b="18238"/>
          <a:stretch/>
        </p:blipFill>
        <p:spPr>
          <a:xfrm>
            <a:off x="1647265" y="2996356"/>
            <a:ext cx="558993" cy="698741"/>
          </a:xfrm>
          <a:prstGeom prst="rect">
            <a:avLst/>
          </a:prstGeom>
        </p:spPr>
      </p:pic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061515"/>
              </p:ext>
            </p:extLst>
          </p:nvPr>
        </p:nvGraphicFramePr>
        <p:xfrm>
          <a:off x="-22509" y="3755808"/>
          <a:ext cx="3689532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4766">
                  <a:extLst>
                    <a:ext uri="{9D8B030D-6E8A-4147-A177-3AD203B41FA5}">
                      <a16:colId xmlns:a16="http://schemas.microsoft.com/office/drawing/2014/main" val="3428456461"/>
                    </a:ext>
                  </a:extLst>
                </a:gridCol>
                <a:gridCol w="1844766">
                  <a:extLst>
                    <a:ext uri="{9D8B030D-6E8A-4147-A177-3AD203B41FA5}">
                      <a16:colId xmlns:a16="http://schemas.microsoft.com/office/drawing/2014/main" val="262912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Magnification: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446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Resolution: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491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Electron</a:t>
                      </a:r>
                      <a:r>
                        <a:rPr lang="en-GB" baseline="0" dirty="0" smtClean="0"/>
                        <a:t> microscope +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023737"/>
                  </a:ext>
                </a:extLst>
              </a:tr>
            </a:tbl>
          </a:graphicData>
        </a:graphic>
      </p:graphicFrame>
      <p:sp>
        <p:nvSpPr>
          <p:cNvPr id="41" name="Isosceles Triangle 40"/>
          <p:cNvSpPr/>
          <p:nvPr/>
        </p:nvSpPr>
        <p:spPr>
          <a:xfrm>
            <a:off x="731520" y="5174116"/>
            <a:ext cx="1920240" cy="1610075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3" name="Straight Connector 42"/>
          <p:cNvCxnSpPr>
            <a:stCxn id="41" idx="1"/>
            <a:endCxn id="41" idx="5"/>
          </p:cNvCxnSpPr>
          <p:nvPr/>
        </p:nvCxnSpPr>
        <p:spPr>
          <a:xfrm>
            <a:off x="1211580" y="5979154"/>
            <a:ext cx="9601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1700267" y="5976257"/>
            <a:ext cx="2606" cy="8050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118970" y="5300670"/>
            <a:ext cx="11625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/>
              <a:t>I</a:t>
            </a:r>
          </a:p>
          <a:p>
            <a:pPr algn="ctr"/>
            <a:r>
              <a:rPr lang="en-GB" sz="1600" dirty="0" smtClean="0">
                <a:solidFill>
                  <a:schemeClr val="bg1">
                    <a:lumMod val="65000"/>
                  </a:schemeClr>
                </a:solidFill>
              </a:rPr>
              <a:t>image</a:t>
            </a:r>
            <a:endParaRPr lang="en-GB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64167" y="6072720"/>
            <a:ext cx="11625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/>
              <a:t>a</a:t>
            </a:r>
          </a:p>
          <a:p>
            <a:pPr algn="ctr"/>
            <a:r>
              <a:rPr lang="en-GB" sz="1600" dirty="0" smtClean="0">
                <a:solidFill>
                  <a:schemeClr val="bg1">
                    <a:lumMod val="65000"/>
                  </a:schemeClr>
                </a:solidFill>
              </a:rPr>
              <a:t>actual</a:t>
            </a:r>
            <a:endParaRPr lang="en-GB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568886" y="6039334"/>
            <a:ext cx="10204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/>
              <a:t>m</a:t>
            </a:r>
          </a:p>
          <a:p>
            <a:pPr algn="ctr"/>
            <a:r>
              <a:rPr lang="en-GB" sz="1400" dirty="0" smtClean="0">
                <a:solidFill>
                  <a:schemeClr val="bg1">
                    <a:lumMod val="65000"/>
                  </a:schemeClr>
                </a:solidFill>
              </a:rPr>
              <a:t>magnification</a:t>
            </a:r>
            <a:endParaRPr lang="en-GB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2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02181" y="2325189"/>
            <a:ext cx="297833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1 Cells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Cell transport </a:t>
            </a:r>
          </a:p>
          <a:p>
            <a:pPr algn="ctr"/>
            <a:endParaRPr lang="en-GB" sz="3600" dirty="0" smtClean="0">
              <a:latin typeface="Moon Flower Bold" panose="020005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5393" y="156754"/>
            <a:ext cx="3265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diffusion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258490" y="3543232"/>
            <a:ext cx="3265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osmosis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7754982" y="156754"/>
            <a:ext cx="3265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Active transport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11303" b="12763"/>
          <a:stretch/>
        </p:blipFill>
        <p:spPr>
          <a:xfrm>
            <a:off x="827790" y="526086"/>
            <a:ext cx="3020919" cy="1149531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8423" y="526086"/>
            <a:ext cx="1811093" cy="123882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4"/>
          <a:srcRect t="15813"/>
          <a:stretch/>
        </p:blipFill>
        <p:spPr>
          <a:xfrm>
            <a:off x="4946619" y="3958042"/>
            <a:ext cx="1889456" cy="79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16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57601" y="2325189"/>
            <a:ext cx="425849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1 Cells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Cell division &amp; stem cells </a:t>
            </a:r>
          </a:p>
          <a:p>
            <a:pPr algn="ctr"/>
            <a:endParaRPr lang="en-GB" sz="3600" dirty="0" smtClean="0">
              <a:latin typeface="Moon Flower Bold" panose="020005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0445" y="107701"/>
            <a:ext cx="3265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chromosomes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902" y="731521"/>
            <a:ext cx="2101120" cy="10484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04068" y="107701"/>
            <a:ext cx="3265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mitosis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6016903" y="2700925"/>
            <a:ext cx="5141869" cy="186600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35254" y="3095515"/>
            <a:ext cx="3265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Stem cells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677" y="3633925"/>
            <a:ext cx="2048434" cy="1469263"/>
          </a:xfrm>
          <a:prstGeom prst="rect">
            <a:avLst/>
          </a:prstGeom>
        </p:spPr>
      </p:pic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434860"/>
              </p:ext>
            </p:extLst>
          </p:nvPr>
        </p:nvGraphicFramePr>
        <p:xfrm>
          <a:off x="127725" y="5343162"/>
          <a:ext cx="2722880" cy="1010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1440">
                  <a:extLst>
                    <a:ext uri="{9D8B030D-6E8A-4147-A177-3AD203B41FA5}">
                      <a16:colId xmlns:a16="http://schemas.microsoft.com/office/drawing/2014/main" val="3161847786"/>
                    </a:ext>
                  </a:extLst>
                </a:gridCol>
                <a:gridCol w="1361440">
                  <a:extLst>
                    <a:ext uri="{9D8B030D-6E8A-4147-A177-3AD203B41FA5}">
                      <a16:colId xmlns:a16="http://schemas.microsoft.com/office/drawing/2014/main" val="2672419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Adult stem cells: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292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Embryonic cells: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598009"/>
                  </a:ext>
                </a:extLst>
              </a:tr>
            </a:tbl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6718" y="3672253"/>
            <a:ext cx="518161" cy="50674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862941" y="3410444"/>
            <a:ext cx="3265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Therapeutic cloning</a:t>
            </a:r>
            <a:endParaRPr lang="en-GB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4599341" y="3392688"/>
            <a:ext cx="3265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Plant meristems</a:t>
            </a:r>
            <a:endParaRPr lang="en-GB" sz="14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6009035" y="3672253"/>
            <a:ext cx="428899" cy="56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6157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on Flower">
      <a:majorFont>
        <a:latin typeface="Moon Flower Bold"/>
        <a:ea typeface=""/>
        <a:cs typeface=""/>
      </a:majorFont>
      <a:minorFont>
        <a:latin typeface="Moon Flower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72</Words>
  <Application>Microsoft Office PowerPoint</Application>
  <PresentationFormat>Widescreen</PresentationFormat>
  <Paragraphs>36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Moon Flower Bold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 Lewis</dc:creator>
  <cp:lastModifiedBy>L Lewis</cp:lastModifiedBy>
  <cp:revision>17</cp:revision>
  <dcterms:created xsi:type="dcterms:W3CDTF">2020-04-10T12:49:22Z</dcterms:created>
  <dcterms:modified xsi:type="dcterms:W3CDTF">2020-04-10T16:14:51Z</dcterms:modified>
</cp:coreProperties>
</file>