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355E0-8DA8-45DF-B7FA-AD9B304C4C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BC49FF-A4DA-434E-9A03-BA45B8802E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58EA5C-EBD6-4E29-9149-CA060D97E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7FB-11E6-4BB2-B83D-BEAC1C8FB6AB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180C35-BB99-4B1D-A887-511299DE3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4C4E1-AE9C-4AFC-827C-5817F71D1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083D-86E7-4A46-92EC-C12A853ADC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234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DB70F-8C46-4918-A536-5ED453007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AFF74-6870-42B1-8E05-39ACF2FC1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6EF52E-D407-46D3-B46C-062E4E2F6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7FB-11E6-4BB2-B83D-BEAC1C8FB6AB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7E41C8-DBEC-4A7E-BE31-A932CDCF6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4C810-2E87-465B-9251-DE8D106DA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083D-86E7-4A46-92EC-C12A853ADC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7789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13CB9-0C57-44AB-B986-5D2BEB2C4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BD855-1BCC-4AF3-98AF-11176A007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15A4E-C933-491F-922C-DB01A3589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7FB-11E6-4BB2-B83D-BEAC1C8FB6AB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A7805A-F29C-4681-A920-8BAC96299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6A57E5-D896-41F0-93DD-6BF182324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083D-86E7-4A46-92EC-C12A853ADC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767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FB37D-2EF0-4C2A-873D-B9D837699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9E49E-DE95-456E-AE6C-63DE3AE188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77800D-4B0F-4793-BA6D-33F8D39F45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DF7C90-6D90-4BE5-8509-D9045E3F5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7FB-11E6-4BB2-B83D-BEAC1C8FB6AB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689F79-3416-41F7-8341-82B533CE9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8F83E2-9F1C-498D-B55C-15733B6B9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083D-86E7-4A46-92EC-C12A853ADC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528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E6148-C947-427E-B9CD-2DD12533C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310259-3AC0-44D4-A0CF-AB886B7419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A1DE38-80BE-4FFB-9C46-580A5B5DB1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AA29F5-BF80-4800-864B-D930D56118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62B6DC-5EEC-4804-B586-16A7B298A1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A29884-CB6C-432F-BD5F-66768B7D5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7FB-11E6-4BB2-B83D-BEAC1C8FB6AB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AC44D6-33DC-468E-A9AD-F4BD0C170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874759-3975-41D5-AB13-FEA0C7C41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083D-86E7-4A46-92EC-C12A853ADC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0396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0C4C0-A9E3-4B49-8488-E7C0FD7F4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251FAE-0A81-41E5-994A-58BAEC07F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7FB-11E6-4BB2-B83D-BEAC1C8FB6AB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BD83F6-2BE9-4782-AF36-C892FDE23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881DB2-816F-48BB-8895-E310233B3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083D-86E7-4A46-92EC-C12A853ADC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445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5A5821-6ABB-40E3-9639-42BD5C197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7FB-11E6-4BB2-B83D-BEAC1C8FB6AB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D4BA41-86A5-427C-A0F7-30DBC654F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F8F261-F8E1-4902-B415-C5974E034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083D-86E7-4A46-92EC-C12A853ADC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695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7583C-667D-491E-86BE-E45A722E3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698F0-FD12-4C7C-A807-F6224B44A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AC7B94-8792-4EA5-9AB8-EAF4C9458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611687-E4D0-4F31-AD80-BC100621F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7FB-11E6-4BB2-B83D-BEAC1C8FB6AB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74DBEA-307C-4D68-B9BF-F9A31B9C5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F4A309-DDBC-45B7-AF0A-5CCDD7C51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083D-86E7-4A46-92EC-C12A853ADC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985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EA797-AA43-4088-A002-53C2CD29D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EBFF79-B718-4359-B402-8BC4258015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CF8A11-794D-4E08-9F3B-830EC0DB26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9700EC-821F-4340-8A88-0AC0E51FD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7FB-11E6-4BB2-B83D-BEAC1C8FB6AB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D4AD06-7A7F-4782-9393-0F9B789A7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ED4AF4-B648-4BA4-A2A1-70DA6E468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083D-86E7-4A46-92EC-C12A853ADC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482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C4FF3-3F50-4A87-AAAD-E5D7290E3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EBC683-7DE7-46A7-B13F-6C51B6B64E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4548C1-C094-489E-BDEB-192CA65A6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7FB-11E6-4BB2-B83D-BEAC1C8FB6AB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1742D-DCB3-4860-8FB9-236AA64ED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FB7467-94FB-4AD8-9752-75E9DA416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083D-86E7-4A46-92EC-C12A853ADC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281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8EDFAB-84E9-4D5D-A6DF-C0DA787ABB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688819-8BD5-4021-812B-DD2BD26EE9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78993D-D15E-4EDD-B958-041EE1AC6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7FB-11E6-4BB2-B83D-BEAC1C8FB6AB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1F95B-7E7B-4ED8-A059-89CE02260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C01EA4-575B-4971-B490-6E800FF49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7083D-86E7-4A46-92EC-C12A853ADC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535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C17692-700B-4B3A-9C6B-A5F70CAF1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5909B3-0508-4F79-9856-2B567B0DF5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241BA7-152F-4D6A-BEEB-A72BD9A72B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AE7FB-11E6-4BB2-B83D-BEAC1C8FB6AB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539205-9CAD-4E3E-AC06-5E689ADE87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3A9BD-EB5D-4446-AE9B-9724A5B7C4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7083D-86E7-4A46-92EC-C12A853ADC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066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3.png"/><Relationship Id="rId15" Type="http://schemas.openxmlformats.org/officeDocument/2006/relationships/image" Target="../media/image10.png"/><Relationship Id="rId10" Type="http://schemas.openxmlformats.org/officeDocument/2006/relationships/image" Target="../media/image7.png"/><Relationship Id="rId4" Type="http://schemas.openxmlformats.org/officeDocument/2006/relationships/image" Target="../media/image3.svg"/><Relationship Id="rId9" Type="http://schemas.openxmlformats.org/officeDocument/2006/relationships/image" Target="../media/image6.png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9.svg"/><Relationship Id="rId3" Type="http://schemas.openxmlformats.org/officeDocument/2006/relationships/image" Target="../media/image29.svg"/><Relationship Id="rId7" Type="http://schemas.openxmlformats.org/officeDocument/2006/relationships/image" Target="../media/image33.svg"/><Relationship Id="rId12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7.svg"/><Relationship Id="rId5" Type="http://schemas.openxmlformats.org/officeDocument/2006/relationships/image" Target="../media/image31.svg"/><Relationship Id="rId15" Type="http://schemas.openxmlformats.org/officeDocument/2006/relationships/image" Target="../media/image31.jpeg"/><Relationship Id="rId10" Type="http://schemas.openxmlformats.org/officeDocument/2006/relationships/image" Target="../media/image28.png"/><Relationship Id="rId4" Type="http://schemas.openxmlformats.org/officeDocument/2006/relationships/image" Target="../media/image25.png"/><Relationship Id="rId9" Type="http://schemas.openxmlformats.org/officeDocument/2006/relationships/image" Target="../media/image35.svg"/><Relationship Id="rId1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4E6C390-0262-473C-ACAD-EAA7743743B4}"/>
              </a:ext>
            </a:extLst>
          </p:cNvPr>
          <p:cNvSpPr txBox="1"/>
          <p:nvPr/>
        </p:nvSpPr>
        <p:spPr>
          <a:xfrm>
            <a:off x="4147794" y="2630078"/>
            <a:ext cx="30637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Moon Flower Bold" panose="02000500000000000000" pitchFamily="2" charset="0"/>
              </a:rPr>
              <a:t>Topic 2: Organisation</a:t>
            </a:r>
            <a:r>
              <a:rPr lang="en-GB" sz="2800" dirty="0">
                <a:latin typeface="Moon Flower Bold" panose="02000500000000000000" pitchFamily="2" charset="0"/>
              </a:rPr>
              <a:t> </a:t>
            </a:r>
          </a:p>
          <a:p>
            <a:pPr algn="ctr"/>
            <a:r>
              <a:rPr lang="en-GB" sz="2800" dirty="0">
                <a:latin typeface="Moon Flower Bold" panose="02000500000000000000" pitchFamily="2" charset="0"/>
              </a:rPr>
              <a:t>Digestion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1AB196-EBD4-4B06-9490-B2E4D26CC5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247" y="1868346"/>
            <a:ext cx="1231738" cy="9992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B64D27-C37F-45A5-B411-8FF0E8FF0801}"/>
              </a:ext>
            </a:extLst>
          </p:cNvPr>
          <p:cNvSpPr txBox="1"/>
          <p:nvPr/>
        </p:nvSpPr>
        <p:spPr>
          <a:xfrm>
            <a:off x="3864996" y="320508"/>
            <a:ext cx="1395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Moon Flower Bold" panose="02000500000000000000" pitchFamily="2" charset="0"/>
              </a:rPr>
              <a:t>Lock &amp; key Hypothesis </a:t>
            </a:r>
          </a:p>
        </p:txBody>
      </p:sp>
      <p:pic>
        <p:nvPicPr>
          <p:cNvPr id="8" name="Graphic 7" descr="Lock">
            <a:extLst>
              <a:ext uri="{FF2B5EF4-FFF2-40B4-BE49-F238E27FC236}">
                <a16:creationId xmlns:a16="http://schemas.microsoft.com/office/drawing/2014/main" id="{7E16AF42-9648-4E3A-8BD5-171442CA16D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667019" y="759223"/>
            <a:ext cx="254522" cy="254522"/>
          </a:xfrm>
          <a:prstGeom prst="rect">
            <a:avLst/>
          </a:prstGeom>
        </p:spPr>
      </p:pic>
      <p:pic>
        <p:nvPicPr>
          <p:cNvPr id="10" name="Graphic 9" descr="Key">
            <a:extLst>
              <a:ext uri="{FF2B5EF4-FFF2-40B4-BE49-F238E27FC236}">
                <a16:creationId xmlns:a16="http://schemas.microsoft.com/office/drawing/2014/main" id="{3097CC27-A6D0-40D9-9448-D70693E7347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204363" y="759223"/>
            <a:ext cx="254522" cy="2545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15BD8AB-398B-4D7A-AF4A-770595268223}"/>
              </a:ext>
            </a:extLst>
          </p:cNvPr>
          <p:cNvSpPr txBox="1"/>
          <p:nvPr/>
        </p:nvSpPr>
        <p:spPr>
          <a:xfrm>
            <a:off x="1615060" y="4205930"/>
            <a:ext cx="1395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Moon Flower Bold" panose="02000500000000000000" pitchFamily="2" charset="0"/>
              </a:rPr>
              <a:t>Digestive enzymes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A502B57-1FD8-4ACC-8861-D86CAFC9F2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0583" y="4741708"/>
            <a:ext cx="656245" cy="3450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7C36D55-9123-42D9-89BF-251A48358F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5494" y="4728426"/>
            <a:ext cx="371622" cy="37162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D341A7F-7A0B-455D-934A-50CD2270B1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36453" y="4667152"/>
            <a:ext cx="494170" cy="49417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2F3AEA3-394F-4ABB-B58C-5DE3B831A39D}"/>
              </a:ext>
            </a:extLst>
          </p:cNvPr>
          <p:cNvSpPr txBox="1"/>
          <p:nvPr/>
        </p:nvSpPr>
        <p:spPr>
          <a:xfrm>
            <a:off x="644101" y="222226"/>
            <a:ext cx="1395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Moon Flower Bold" panose="02000500000000000000" pitchFamily="2" charset="0"/>
              </a:rPr>
              <a:t>Denature</a:t>
            </a:r>
          </a:p>
        </p:txBody>
      </p:sp>
      <p:pic>
        <p:nvPicPr>
          <p:cNvPr id="18" name="Graphic 17" descr="Thermometer">
            <a:extLst>
              <a:ext uri="{FF2B5EF4-FFF2-40B4-BE49-F238E27FC236}">
                <a16:creationId xmlns:a16="http://schemas.microsoft.com/office/drawing/2014/main" id="{30D5CA70-E003-4104-8516-F1B38117CBA2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887584" y="457025"/>
            <a:ext cx="303229" cy="303229"/>
          </a:xfrm>
          <a:prstGeom prst="rect">
            <a:avLst/>
          </a:prstGeom>
        </p:spPr>
      </p:pic>
      <p:pic>
        <p:nvPicPr>
          <p:cNvPr id="20" name="Graphic 19" descr="Test tubes">
            <a:extLst>
              <a:ext uri="{FF2B5EF4-FFF2-40B4-BE49-F238E27FC236}">
                <a16:creationId xmlns:a16="http://schemas.microsoft.com/office/drawing/2014/main" id="{83F567E2-7E3F-4616-9994-F8963919076B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529435" y="452283"/>
            <a:ext cx="303229" cy="30322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4A4BDC3-4957-4F9A-B5AE-4B1619147F5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55085" y="1435612"/>
            <a:ext cx="1786451" cy="178645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DBABA27-861D-43F0-924F-1BCA27826CF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11505" y="4704760"/>
            <a:ext cx="1458405" cy="145840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07B8E8D-D54E-4564-9017-3CC5BF29C7C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987767" y="5134709"/>
            <a:ext cx="1266959" cy="821934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59918AF-F839-4986-BE35-992CD41D1341}"/>
              </a:ext>
            </a:extLst>
          </p:cNvPr>
          <p:cNvCxnSpPr/>
          <p:nvPr/>
        </p:nvCxnSpPr>
        <p:spPr>
          <a:xfrm flipV="1">
            <a:off x="8097625" y="5015060"/>
            <a:ext cx="1065229" cy="57503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A9D84DB-E6EF-48C4-8F42-EC1E7A75C92A}"/>
              </a:ext>
            </a:extLst>
          </p:cNvPr>
          <p:cNvCxnSpPr/>
          <p:nvPr/>
        </p:nvCxnSpPr>
        <p:spPr>
          <a:xfrm>
            <a:off x="8097625" y="5693790"/>
            <a:ext cx="1093509" cy="37707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314C1BBB-0D96-466C-B698-5F1D6BC0C37E}"/>
              </a:ext>
            </a:extLst>
          </p:cNvPr>
          <p:cNvSpPr txBox="1"/>
          <p:nvPr/>
        </p:nvSpPr>
        <p:spPr>
          <a:xfrm>
            <a:off x="7211505" y="4305134"/>
            <a:ext cx="1395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Moon Flower Bold" panose="02000500000000000000" pitchFamily="2" charset="0"/>
              </a:rPr>
              <a:t>Villi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271FC07-7805-4B31-9BC3-65CB4AC02D3E}"/>
              </a:ext>
            </a:extLst>
          </p:cNvPr>
          <p:cNvSpPr txBox="1"/>
          <p:nvPr/>
        </p:nvSpPr>
        <p:spPr>
          <a:xfrm>
            <a:off x="9650726" y="80677"/>
            <a:ext cx="1395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Moon Flower Bold" panose="02000500000000000000" pitchFamily="2" charset="0"/>
              </a:rPr>
              <a:t>Organs</a:t>
            </a:r>
          </a:p>
        </p:txBody>
      </p:sp>
    </p:spTree>
    <p:extLst>
      <p:ext uri="{BB962C8B-B14F-4D97-AF65-F5344CB8AC3E}">
        <p14:creationId xmlns:p14="http://schemas.microsoft.com/office/powerpoint/2010/main" val="1990764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4E6C390-0262-473C-ACAD-EAA7743743B4}"/>
              </a:ext>
            </a:extLst>
          </p:cNvPr>
          <p:cNvSpPr txBox="1"/>
          <p:nvPr/>
        </p:nvSpPr>
        <p:spPr>
          <a:xfrm>
            <a:off x="3497344" y="2884604"/>
            <a:ext cx="45625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Moon Flower Bold" panose="02000500000000000000" pitchFamily="2" charset="0"/>
              </a:rPr>
              <a:t>Topic 2: Organisation</a:t>
            </a:r>
            <a:r>
              <a:rPr lang="en-GB" sz="2800" dirty="0">
                <a:latin typeface="Moon Flower Bold" panose="02000500000000000000" pitchFamily="2" charset="0"/>
              </a:rPr>
              <a:t> </a:t>
            </a:r>
          </a:p>
          <a:p>
            <a:pPr algn="ctr"/>
            <a:r>
              <a:rPr lang="en-GB" sz="2800" dirty="0">
                <a:latin typeface="Moon Flower Bold" panose="02000500000000000000" pitchFamily="2" charset="0"/>
              </a:rPr>
              <a:t>Circulatory System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A27766-7937-45A5-A55B-6343D15D1726}"/>
              </a:ext>
            </a:extLst>
          </p:cNvPr>
          <p:cNvSpPr txBox="1"/>
          <p:nvPr/>
        </p:nvSpPr>
        <p:spPr>
          <a:xfrm>
            <a:off x="1492084" y="188897"/>
            <a:ext cx="1395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Moon Flower Bold" panose="02000500000000000000" pitchFamily="2" charset="0"/>
              </a:rPr>
              <a:t>Heart structure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79607E-3F56-435A-9993-933B7EBC294E}"/>
              </a:ext>
            </a:extLst>
          </p:cNvPr>
          <p:cNvSpPr txBox="1"/>
          <p:nvPr/>
        </p:nvSpPr>
        <p:spPr>
          <a:xfrm>
            <a:off x="8646049" y="55102"/>
            <a:ext cx="1395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Moon Flower Bold" panose="02000500000000000000" pitchFamily="2" charset="0"/>
              </a:rPr>
              <a:t>Blood vessels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4045B21-2C04-4D13-8F76-E2355D0ED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537" y="610138"/>
            <a:ext cx="2343150" cy="19526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91A7F-7CA9-4611-9653-B7A4F4A61B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30"/>
          <a:stretch/>
        </p:blipFill>
        <p:spPr>
          <a:xfrm>
            <a:off x="8646049" y="362878"/>
            <a:ext cx="2017237" cy="25339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CA1F4D4-DE2E-452C-9FC5-11BFC1B0A48F}"/>
              </a:ext>
            </a:extLst>
          </p:cNvPr>
          <p:cNvSpPr txBox="1"/>
          <p:nvPr/>
        </p:nvSpPr>
        <p:spPr>
          <a:xfrm>
            <a:off x="7250882" y="523596"/>
            <a:ext cx="1395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Moon Flower Bold" panose="02000500000000000000" pitchFamily="2" charset="0"/>
              </a:rPr>
              <a:t>artery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F076B5-64C2-4C4A-8A68-D1F51EACF9C6}"/>
              </a:ext>
            </a:extLst>
          </p:cNvPr>
          <p:cNvSpPr txBox="1"/>
          <p:nvPr/>
        </p:nvSpPr>
        <p:spPr>
          <a:xfrm>
            <a:off x="7392283" y="1531246"/>
            <a:ext cx="1395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Moon Flower Bold" panose="02000500000000000000" pitchFamily="2" charset="0"/>
              </a:rPr>
              <a:t>vein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C79A92-30EF-4B8D-A7A7-C4B4B6D2478C}"/>
              </a:ext>
            </a:extLst>
          </p:cNvPr>
          <p:cNvSpPr txBox="1"/>
          <p:nvPr/>
        </p:nvSpPr>
        <p:spPr>
          <a:xfrm>
            <a:off x="7350648" y="2375583"/>
            <a:ext cx="1395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Moon Flower Bold" panose="02000500000000000000" pitchFamily="2" charset="0"/>
              </a:rPr>
              <a:t>Capillary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4B597F-317F-4CFC-B8C9-1736670725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699" b="16898"/>
          <a:stretch/>
        </p:blipFill>
        <p:spPr>
          <a:xfrm>
            <a:off x="765235" y="3786044"/>
            <a:ext cx="3330824" cy="97172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EFF8DC4-77B7-48B8-B994-FEAE4821CF88}"/>
              </a:ext>
            </a:extLst>
          </p:cNvPr>
          <p:cNvSpPr txBox="1"/>
          <p:nvPr/>
        </p:nvSpPr>
        <p:spPr>
          <a:xfrm>
            <a:off x="1112362" y="3563603"/>
            <a:ext cx="20927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Moon Flower Bold" panose="02000500000000000000" pitchFamily="2" charset="0"/>
              </a:rPr>
              <a:t>Components of blood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663CFD-5384-4A37-B361-28FE3BDEF737}"/>
              </a:ext>
            </a:extLst>
          </p:cNvPr>
          <p:cNvSpPr txBox="1"/>
          <p:nvPr/>
        </p:nvSpPr>
        <p:spPr>
          <a:xfrm>
            <a:off x="414779" y="4757771"/>
            <a:ext cx="1395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Moon Flower Bold" panose="02000500000000000000" pitchFamily="2" charset="0"/>
              </a:rPr>
              <a:t>Red blood cell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80B293-8715-422B-A999-BED217F87E80}"/>
              </a:ext>
            </a:extLst>
          </p:cNvPr>
          <p:cNvSpPr txBox="1"/>
          <p:nvPr/>
        </p:nvSpPr>
        <p:spPr>
          <a:xfrm>
            <a:off x="1676502" y="4757771"/>
            <a:ext cx="1395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Moon Flower Bold" panose="02000500000000000000" pitchFamily="2" charset="0"/>
              </a:rPr>
              <a:t>White blood cell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2C644E-2EF5-4FD1-90A8-9030BA4D8D67}"/>
              </a:ext>
            </a:extLst>
          </p:cNvPr>
          <p:cNvSpPr txBox="1"/>
          <p:nvPr/>
        </p:nvSpPr>
        <p:spPr>
          <a:xfrm>
            <a:off x="2864282" y="4757771"/>
            <a:ext cx="1395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Moon Flower Bold" panose="02000500000000000000" pitchFamily="2" charset="0"/>
              </a:rPr>
              <a:t>platelets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8353145-5B55-49CA-B581-C5FE4D3697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5055" y="4253053"/>
            <a:ext cx="2757831" cy="105894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91B4163-A241-47E7-BCD6-AFC6C5E2940E}"/>
              </a:ext>
            </a:extLst>
          </p:cNvPr>
          <p:cNvSpPr txBox="1"/>
          <p:nvPr/>
        </p:nvSpPr>
        <p:spPr>
          <a:xfrm>
            <a:off x="8646049" y="3950547"/>
            <a:ext cx="1395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Moon Flower Bold" panose="02000500000000000000" pitchFamily="2" charset="0"/>
              </a:rPr>
              <a:t>CHD</a:t>
            </a:r>
          </a:p>
        </p:txBody>
      </p:sp>
    </p:spTree>
    <p:extLst>
      <p:ext uri="{BB962C8B-B14F-4D97-AF65-F5344CB8AC3E}">
        <p14:creationId xmlns:p14="http://schemas.microsoft.com/office/powerpoint/2010/main" val="3164420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6E45A0-0BA7-400D-B4C5-C1B3D5D97E0D}"/>
              </a:ext>
            </a:extLst>
          </p:cNvPr>
          <p:cNvSpPr txBox="1"/>
          <p:nvPr/>
        </p:nvSpPr>
        <p:spPr>
          <a:xfrm>
            <a:off x="3497344" y="2884604"/>
            <a:ext cx="45625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Moon Flower Bold" panose="02000500000000000000" pitchFamily="2" charset="0"/>
              </a:rPr>
              <a:t>Topic 2: Organisation</a:t>
            </a:r>
            <a:r>
              <a:rPr lang="en-GB" sz="2800" dirty="0">
                <a:latin typeface="Moon Flower Bold" panose="02000500000000000000" pitchFamily="2" charset="0"/>
              </a:rPr>
              <a:t> </a:t>
            </a:r>
          </a:p>
          <a:p>
            <a:pPr algn="ctr"/>
            <a:r>
              <a:rPr lang="en-GB" sz="2800" dirty="0">
                <a:latin typeface="Moon Flower Bold" panose="02000500000000000000" pitchFamily="2" charset="0"/>
              </a:rPr>
              <a:t>Respiratory System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FACB6D-33CD-42C8-8C31-1A01BFD2B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795" y="886756"/>
            <a:ext cx="2683621" cy="19475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0CA42B-0474-4268-94F9-5A79C494FFB4}"/>
              </a:ext>
            </a:extLst>
          </p:cNvPr>
          <p:cNvSpPr txBox="1"/>
          <p:nvPr/>
        </p:nvSpPr>
        <p:spPr>
          <a:xfrm>
            <a:off x="1642913" y="528689"/>
            <a:ext cx="1395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Moon Flower Bold" panose="02000500000000000000" pitchFamily="2" charset="0"/>
              </a:rPr>
              <a:t>structure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4E4C7C-BC5F-49E9-B7D8-B9D886BF31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425" r="17217"/>
          <a:stretch/>
        </p:blipFill>
        <p:spPr>
          <a:xfrm>
            <a:off x="8569458" y="682577"/>
            <a:ext cx="1979629" cy="15144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21317C7-67EA-4BA2-AE2E-8F43746258E9}"/>
              </a:ext>
            </a:extLst>
          </p:cNvPr>
          <p:cNvSpPr/>
          <p:nvPr/>
        </p:nvSpPr>
        <p:spPr>
          <a:xfrm>
            <a:off x="10275216" y="1860535"/>
            <a:ext cx="414780" cy="2604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Moon Flower Bold" panose="02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B59A6-2FE2-47AA-B01F-CFDCB6681DAC}"/>
              </a:ext>
            </a:extLst>
          </p:cNvPr>
          <p:cNvSpPr txBox="1"/>
          <p:nvPr/>
        </p:nvSpPr>
        <p:spPr>
          <a:xfrm>
            <a:off x="8861688" y="220912"/>
            <a:ext cx="1395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Moon Flower Bold" panose="02000500000000000000" pitchFamily="2" charset="0"/>
              </a:rPr>
              <a:t>alveoli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8C6580-CB45-41B1-80D5-03C9D93DA2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4651391"/>
            <a:ext cx="3028950" cy="15144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98B8330-0C71-4392-8E49-7A7133BAB19B}"/>
              </a:ext>
            </a:extLst>
          </p:cNvPr>
          <p:cNvSpPr txBox="1"/>
          <p:nvPr/>
        </p:nvSpPr>
        <p:spPr>
          <a:xfrm>
            <a:off x="5398416" y="4219448"/>
            <a:ext cx="1395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Moon Flower Bold" panose="02000500000000000000" pitchFamily="2" charset="0"/>
              </a:rPr>
              <a:t>Ventilation</a:t>
            </a:r>
          </a:p>
        </p:txBody>
      </p:sp>
    </p:spTree>
    <p:extLst>
      <p:ext uri="{BB962C8B-B14F-4D97-AF65-F5344CB8AC3E}">
        <p14:creationId xmlns:p14="http://schemas.microsoft.com/office/powerpoint/2010/main" val="834889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4E6C390-0262-473C-ACAD-EAA7743743B4}"/>
              </a:ext>
            </a:extLst>
          </p:cNvPr>
          <p:cNvSpPr txBox="1"/>
          <p:nvPr/>
        </p:nvSpPr>
        <p:spPr>
          <a:xfrm>
            <a:off x="3497344" y="2630078"/>
            <a:ext cx="45625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Moon Flower Bold" panose="02000500000000000000" pitchFamily="2" charset="0"/>
              </a:rPr>
              <a:t>Topic 2: Organisation</a:t>
            </a:r>
            <a:r>
              <a:rPr lang="en-GB" sz="2800" dirty="0">
                <a:latin typeface="Moon Flower Bold" panose="02000500000000000000" pitchFamily="2" charset="0"/>
              </a:rPr>
              <a:t> </a:t>
            </a:r>
          </a:p>
          <a:p>
            <a:pPr algn="ctr"/>
            <a:r>
              <a:rPr lang="en-GB" sz="2800" dirty="0">
                <a:latin typeface="Moon Flower Bold" panose="02000500000000000000" pitchFamily="2" charset="0"/>
              </a:rPr>
              <a:t>Plant Organisation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7D37B2-49C1-4218-95D3-E77DDC7D8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096" y="1121789"/>
            <a:ext cx="2420713" cy="133860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02C6F11-9008-4CD7-9D14-2A00E3E1D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88" y="4487158"/>
            <a:ext cx="1732669" cy="9785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6EDB49-948B-4398-81DE-67968A770B05}"/>
              </a:ext>
            </a:extLst>
          </p:cNvPr>
          <p:cNvSpPr txBox="1"/>
          <p:nvPr/>
        </p:nvSpPr>
        <p:spPr>
          <a:xfrm>
            <a:off x="2015868" y="798217"/>
            <a:ext cx="1395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Moon Flower Bold" panose="02000500000000000000" pitchFamily="2" charset="0"/>
              </a:rPr>
              <a:t>Leaf structure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F7ADE2-5C13-4016-890D-0C11DADD445F}"/>
              </a:ext>
            </a:extLst>
          </p:cNvPr>
          <p:cNvSpPr txBox="1"/>
          <p:nvPr/>
        </p:nvSpPr>
        <p:spPr>
          <a:xfrm>
            <a:off x="1342840" y="4179380"/>
            <a:ext cx="17326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Moon Flower Bold" panose="02000500000000000000" pitchFamily="2" charset="0"/>
              </a:rPr>
              <a:t>Guard cells &amp; stomata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DE182B-8753-4F6F-A955-23776C26DB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333" t="8639" r="66759"/>
          <a:stretch/>
        </p:blipFill>
        <p:spPr>
          <a:xfrm>
            <a:off x="6391372" y="4333269"/>
            <a:ext cx="509048" cy="17146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D793BE-1C3C-4C1B-B7D3-4154230E2E2D}"/>
              </a:ext>
            </a:extLst>
          </p:cNvPr>
          <p:cNvSpPr txBox="1"/>
          <p:nvPr/>
        </p:nvSpPr>
        <p:spPr>
          <a:xfrm>
            <a:off x="5776764" y="4025491"/>
            <a:ext cx="17326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Moon Flower Bold" panose="02000500000000000000" pitchFamily="2" charset="0"/>
              </a:rPr>
              <a:t>Xylem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CC0324-92C6-41A6-9FE8-1B226127D9AA}"/>
              </a:ext>
            </a:extLst>
          </p:cNvPr>
          <p:cNvSpPr txBox="1"/>
          <p:nvPr/>
        </p:nvSpPr>
        <p:spPr>
          <a:xfrm>
            <a:off x="9545730" y="2815146"/>
            <a:ext cx="17326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Moon Flower Bold" panose="02000500000000000000" pitchFamily="2" charset="0"/>
              </a:rPr>
              <a:t>Transpiration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904F9A-0C18-440F-9550-9DC099704FB0}"/>
              </a:ext>
            </a:extLst>
          </p:cNvPr>
          <p:cNvSpPr txBox="1"/>
          <p:nvPr/>
        </p:nvSpPr>
        <p:spPr>
          <a:xfrm>
            <a:off x="7401857" y="272227"/>
            <a:ext cx="17326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Moon Flower Bold" panose="02000500000000000000" pitchFamily="2" charset="0"/>
              </a:rPr>
              <a:t>Phloem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834C5A7-0B30-4B09-AEE6-625B025528F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587" t="9058" r="63111"/>
          <a:stretch/>
        </p:blipFill>
        <p:spPr>
          <a:xfrm>
            <a:off x="8042742" y="646768"/>
            <a:ext cx="450901" cy="126564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565833B-CEB1-456F-A5CE-8D97D035079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6914"/>
          <a:stretch/>
        </p:blipFill>
        <p:spPr>
          <a:xfrm>
            <a:off x="9890540" y="3174183"/>
            <a:ext cx="1043048" cy="112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166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37CD27-037B-4A42-9F2D-5DE16E3BAC5C}"/>
              </a:ext>
            </a:extLst>
          </p:cNvPr>
          <p:cNvSpPr txBox="1"/>
          <p:nvPr/>
        </p:nvSpPr>
        <p:spPr>
          <a:xfrm>
            <a:off x="3497344" y="2630078"/>
            <a:ext cx="45625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Moon Flower Bold" panose="02000500000000000000" pitchFamily="2" charset="0"/>
              </a:rPr>
              <a:t>Topic 2: Organisation</a:t>
            </a:r>
            <a:r>
              <a:rPr lang="en-GB" sz="2800" dirty="0">
                <a:latin typeface="Moon Flower Bold" panose="02000500000000000000" pitchFamily="2" charset="0"/>
              </a:rPr>
              <a:t> </a:t>
            </a:r>
          </a:p>
          <a:p>
            <a:pPr algn="ctr"/>
            <a:r>
              <a:rPr lang="en-GB" sz="2800" dirty="0">
                <a:latin typeface="Moon Flower Bold" panose="02000500000000000000" pitchFamily="2" charset="0"/>
              </a:rPr>
              <a:t>Non-communicable Disease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D4F0E4-A228-4003-8E97-ECCB4BF37F94}"/>
              </a:ext>
            </a:extLst>
          </p:cNvPr>
          <p:cNvSpPr txBox="1"/>
          <p:nvPr/>
        </p:nvSpPr>
        <p:spPr>
          <a:xfrm>
            <a:off x="527901" y="270317"/>
            <a:ext cx="29694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Moon Flower Bold" panose="02000500000000000000" pitchFamily="2" charset="0"/>
              </a:rPr>
              <a:t>Communicable or non-communicable </a:t>
            </a:r>
          </a:p>
        </p:txBody>
      </p:sp>
      <p:pic>
        <p:nvPicPr>
          <p:cNvPr id="5" name="Graphic 4" descr="Nose">
            <a:extLst>
              <a:ext uri="{FF2B5EF4-FFF2-40B4-BE49-F238E27FC236}">
                <a16:creationId xmlns:a16="http://schemas.microsoft.com/office/drawing/2014/main" id="{3D040DC9-3FB1-4B3C-86E8-3B308A084DB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71732" y="561288"/>
            <a:ext cx="321127" cy="321127"/>
          </a:xfrm>
          <a:prstGeom prst="rect">
            <a:avLst/>
          </a:prstGeom>
        </p:spPr>
      </p:pic>
      <p:pic>
        <p:nvPicPr>
          <p:cNvPr id="7" name="Graphic 6" descr="Dance">
            <a:extLst>
              <a:ext uri="{FF2B5EF4-FFF2-40B4-BE49-F238E27FC236}">
                <a16:creationId xmlns:a16="http://schemas.microsoft.com/office/drawing/2014/main" id="{66256E1A-8263-4472-9259-CF931190BD9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310451" y="578094"/>
            <a:ext cx="321127" cy="321127"/>
          </a:xfrm>
          <a:prstGeom prst="rect">
            <a:avLst/>
          </a:prstGeom>
        </p:spPr>
      </p:pic>
      <p:pic>
        <p:nvPicPr>
          <p:cNvPr id="9" name="Graphic 8" descr="DNA">
            <a:extLst>
              <a:ext uri="{FF2B5EF4-FFF2-40B4-BE49-F238E27FC236}">
                <a16:creationId xmlns:a16="http://schemas.microsoft.com/office/drawing/2014/main" id="{3FE7AA07-2E1E-43C8-B0BD-0D308F2220B7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2421218" y="561287"/>
            <a:ext cx="321127" cy="321127"/>
          </a:xfrm>
          <a:prstGeom prst="rect">
            <a:avLst/>
          </a:prstGeom>
        </p:spPr>
      </p:pic>
      <p:pic>
        <p:nvPicPr>
          <p:cNvPr id="11" name="Graphic 10" descr="Fingerprint">
            <a:extLst>
              <a:ext uri="{FF2B5EF4-FFF2-40B4-BE49-F238E27FC236}">
                <a16:creationId xmlns:a16="http://schemas.microsoft.com/office/drawing/2014/main" id="{9C8F22FD-3DAD-4683-9D0C-9E07CCBC55B7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2768139" y="561286"/>
            <a:ext cx="321127" cy="32112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73C0C11-1725-4051-9150-4DC8BE444487}"/>
              </a:ext>
            </a:extLst>
          </p:cNvPr>
          <p:cNvSpPr txBox="1"/>
          <p:nvPr/>
        </p:nvSpPr>
        <p:spPr>
          <a:xfrm>
            <a:off x="8485695" y="253509"/>
            <a:ext cx="29694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Moon Flower Bold" panose="02000500000000000000" pitchFamily="2" charset="0"/>
              </a:rPr>
              <a:t>Disease interaction </a:t>
            </a:r>
          </a:p>
        </p:txBody>
      </p:sp>
      <p:pic>
        <p:nvPicPr>
          <p:cNvPr id="14" name="Graphic 13" descr="Repeat">
            <a:extLst>
              <a:ext uri="{FF2B5EF4-FFF2-40B4-BE49-F238E27FC236}">
                <a16:creationId xmlns:a16="http://schemas.microsoft.com/office/drawing/2014/main" id="{FBCBBB69-2C64-45B4-A309-9CCEA883DD0B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9808982" y="559545"/>
            <a:ext cx="322868" cy="32286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FDA19F7-726A-4F8A-9790-9C2F7C79A0F8}"/>
              </a:ext>
            </a:extLst>
          </p:cNvPr>
          <p:cNvSpPr txBox="1"/>
          <p:nvPr/>
        </p:nvSpPr>
        <p:spPr>
          <a:xfrm>
            <a:off x="-201304" y="3276408"/>
            <a:ext cx="29694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Moon Flower Bold" panose="02000500000000000000" pitchFamily="2" charset="0"/>
              </a:rPr>
              <a:t>Risk factors </a:t>
            </a:r>
          </a:p>
        </p:txBody>
      </p:sp>
      <p:pic>
        <p:nvPicPr>
          <p:cNvPr id="17" name="Graphic 16" descr="Radioactive">
            <a:extLst>
              <a:ext uri="{FF2B5EF4-FFF2-40B4-BE49-F238E27FC236}">
                <a16:creationId xmlns:a16="http://schemas.microsoft.com/office/drawing/2014/main" id="{F47B0993-2305-4262-A815-BB177768EC5F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074656" y="3471378"/>
            <a:ext cx="369216" cy="36921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8A14CC4-215D-4102-A4FA-DF46E7D577F5}"/>
              </a:ext>
            </a:extLst>
          </p:cNvPr>
          <p:cNvSpPr txBox="1"/>
          <p:nvPr/>
        </p:nvSpPr>
        <p:spPr>
          <a:xfrm>
            <a:off x="8059918" y="3707296"/>
            <a:ext cx="29694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Moon Flower Bold" panose="02000500000000000000" pitchFamily="2" charset="0"/>
              </a:rPr>
              <a:t>Correlation &amp; causation </a:t>
            </a:r>
          </a:p>
        </p:txBody>
      </p:sp>
      <p:pic>
        <p:nvPicPr>
          <p:cNvPr id="1026" name="Picture 2" descr="Image result for correlation icon">
            <a:extLst>
              <a:ext uri="{FF2B5EF4-FFF2-40B4-BE49-F238E27FC236}">
                <a16:creationId xmlns:a16="http://schemas.microsoft.com/office/drawing/2014/main" id="{8AF81EFB-502E-42AD-A76B-840144DF7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4889" y="4147104"/>
            <a:ext cx="419240" cy="41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causation icon">
            <a:extLst>
              <a:ext uri="{FF2B5EF4-FFF2-40B4-BE49-F238E27FC236}">
                <a16:creationId xmlns:a16="http://schemas.microsoft.com/office/drawing/2014/main" id="{0D1E8311-8ACE-4F0E-A6F8-F3FC5D8CB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0272" y="4180994"/>
            <a:ext cx="807956" cy="35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3454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78</Words>
  <Application>Microsoft Office PowerPoint</Application>
  <PresentationFormat>Widescreen</PresentationFormat>
  <Paragraphs>37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Moon Flower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 Lewis</dc:creator>
  <cp:lastModifiedBy>L Lewis</cp:lastModifiedBy>
  <cp:revision>10</cp:revision>
  <dcterms:created xsi:type="dcterms:W3CDTF">2020-02-25T14:57:47Z</dcterms:created>
  <dcterms:modified xsi:type="dcterms:W3CDTF">2020-04-10T13:52:17Z</dcterms:modified>
</cp:coreProperties>
</file>