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98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54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97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66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882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82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18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8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295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11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811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EA4DB-1B48-4205-8744-B5F4C4493D28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37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12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4354" y="2325189"/>
            <a:ext cx="46503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3 infection </a:t>
            </a:r>
            <a:r>
              <a:rPr lang="en-GB" sz="2600" dirty="0">
                <a:latin typeface="Moon Flower Bold" panose="02000500000000000000" pitchFamily="2" charset="0"/>
              </a:rPr>
              <a:t>&amp;</a:t>
            </a:r>
            <a:r>
              <a:rPr lang="en-GB" sz="2600" dirty="0" smtClean="0">
                <a:latin typeface="Moon Flower Bold" panose="02000500000000000000" pitchFamily="2" charset="0"/>
              </a:rPr>
              <a:t> response 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Spread of disease &amp; Pathogens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320" y="1371600"/>
            <a:ext cx="384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Spread of disease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4"/>
          <a:stretch/>
        </p:blipFill>
        <p:spPr>
          <a:xfrm>
            <a:off x="621854" y="415841"/>
            <a:ext cx="451478" cy="3715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72"/>
          <a:stretch/>
        </p:blipFill>
        <p:spPr>
          <a:xfrm>
            <a:off x="2442753" y="213317"/>
            <a:ext cx="485503" cy="4050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72"/>
          <a:stretch/>
        </p:blipFill>
        <p:spPr>
          <a:xfrm>
            <a:off x="534944" y="1740932"/>
            <a:ext cx="625297" cy="5216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81"/>
          <a:stretch/>
        </p:blipFill>
        <p:spPr>
          <a:xfrm flipH="1">
            <a:off x="1946148" y="2199833"/>
            <a:ext cx="739356" cy="5886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62"/>
          <a:stretch/>
        </p:blipFill>
        <p:spPr>
          <a:xfrm>
            <a:off x="3620664" y="1371600"/>
            <a:ext cx="494136" cy="4310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65623" y="213317"/>
            <a:ext cx="246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Fungi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34"/>
          <a:stretch/>
        </p:blipFill>
        <p:spPr>
          <a:xfrm>
            <a:off x="10048059" y="579019"/>
            <a:ext cx="504008" cy="4166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30938" y="3328959"/>
            <a:ext cx="229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Virus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43"/>
          <a:stretch/>
        </p:blipFill>
        <p:spPr>
          <a:xfrm>
            <a:off x="9960429" y="3698291"/>
            <a:ext cx="620486" cy="5389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60068" y="3925627"/>
            <a:ext cx="2704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Bacteria 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/>
          <a:srcRect l="13890" r="14832"/>
          <a:stretch/>
        </p:blipFill>
        <p:spPr>
          <a:xfrm>
            <a:off x="5724840" y="4308022"/>
            <a:ext cx="557348" cy="39254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69629" y="3914022"/>
            <a:ext cx="215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protists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/>
          <a:srcRect b="6251"/>
          <a:stretch/>
        </p:blipFill>
        <p:spPr>
          <a:xfrm>
            <a:off x="1306201" y="4294958"/>
            <a:ext cx="446353" cy="40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44538" y="2299063"/>
            <a:ext cx="540802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3 infection </a:t>
            </a:r>
            <a:r>
              <a:rPr lang="en-GB" sz="2600" dirty="0">
                <a:latin typeface="Moon Flower Bold" panose="02000500000000000000" pitchFamily="2" charset="0"/>
              </a:rPr>
              <a:t>&amp;</a:t>
            </a:r>
            <a:r>
              <a:rPr lang="en-GB" sz="2600" dirty="0" smtClean="0">
                <a:latin typeface="Moon Flower Bold" panose="02000500000000000000" pitchFamily="2" charset="0"/>
              </a:rPr>
              <a:t> response 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Human defence systems &amp; vaccination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02228" y="1071154"/>
            <a:ext cx="2534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Non-specific defence systems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00"/>
          <a:stretch/>
        </p:blipFill>
        <p:spPr>
          <a:xfrm>
            <a:off x="777240" y="195942"/>
            <a:ext cx="544286" cy="45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195" y="195942"/>
            <a:ext cx="337343" cy="5551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29" y="1731989"/>
            <a:ext cx="1038497" cy="5670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24"/>
          <a:stretch/>
        </p:blipFill>
        <p:spPr>
          <a:xfrm>
            <a:off x="3176857" y="1731989"/>
            <a:ext cx="598018" cy="5171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0674" y="55210"/>
            <a:ext cx="3358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phagocytosis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31608"/>
          <a:stretch/>
        </p:blipFill>
        <p:spPr>
          <a:xfrm>
            <a:off x="8516713" y="424542"/>
            <a:ext cx="3502801" cy="116259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99417" y="3788229"/>
            <a:ext cx="3620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Antibodies 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16713" y="4611428"/>
            <a:ext cx="3199973" cy="123573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0"/>
          <a:srcRect b="8952"/>
          <a:stretch/>
        </p:blipFill>
        <p:spPr>
          <a:xfrm rot="15220643">
            <a:off x="1427586" y="4215321"/>
            <a:ext cx="408076" cy="57271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3028" y="3474533"/>
            <a:ext cx="499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vaccination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1"/>
          <a:srcRect l="13890" r="14832"/>
          <a:stretch/>
        </p:blipFill>
        <p:spPr>
          <a:xfrm>
            <a:off x="2211977" y="4305408"/>
            <a:ext cx="557348" cy="3925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3644538" y="3951829"/>
            <a:ext cx="1631616" cy="109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3 infection </a:t>
            </a:r>
            <a:r>
              <a:rPr lang="en-GB" sz="2600" dirty="0">
                <a:latin typeface="Moon Flower Bold" panose="02000500000000000000" pitchFamily="2" charset="0"/>
              </a:rPr>
              <a:t>&amp;</a:t>
            </a:r>
            <a:r>
              <a:rPr lang="en-GB" sz="2600" dirty="0" smtClean="0">
                <a:latin typeface="Moon Flower Bold" panose="02000500000000000000" pitchFamily="2" charset="0"/>
              </a:rPr>
              <a:t> response 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Antibiotics, painkillers &amp; drug discovery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40" y="104503"/>
            <a:ext cx="3043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antibiotics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95"/>
          <a:stretch/>
        </p:blipFill>
        <p:spPr>
          <a:xfrm>
            <a:off x="1435817" y="473835"/>
            <a:ext cx="486599" cy="418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890" r="14832"/>
          <a:stretch/>
        </p:blipFill>
        <p:spPr>
          <a:xfrm>
            <a:off x="2070462" y="436437"/>
            <a:ext cx="646611" cy="4554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95269" y="104503"/>
            <a:ext cx="1358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painkillers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6"/>
          <a:stretch/>
        </p:blipFill>
        <p:spPr>
          <a:xfrm>
            <a:off x="4880772" y="473835"/>
            <a:ext cx="518160" cy="444137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950764"/>
              </p:ext>
            </p:extLst>
          </p:nvPr>
        </p:nvGraphicFramePr>
        <p:xfrm>
          <a:off x="8302169" y="509060"/>
          <a:ext cx="2840448" cy="19598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0224">
                  <a:extLst>
                    <a:ext uri="{9D8B030D-6E8A-4147-A177-3AD203B41FA5}">
                      <a16:colId xmlns:a16="http://schemas.microsoft.com/office/drawing/2014/main" val="4216144278"/>
                    </a:ext>
                  </a:extLst>
                </a:gridCol>
                <a:gridCol w="1420224">
                  <a:extLst>
                    <a:ext uri="{9D8B030D-6E8A-4147-A177-3AD203B41FA5}">
                      <a16:colId xmlns:a16="http://schemas.microsoft.com/office/drawing/2014/main" val="3807006981"/>
                    </a:ext>
                  </a:extLst>
                </a:gridCol>
              </a:tblGrid>
              <a:tr h="653273">
                <a:tc>
                  <a:txBody>
                    <a:bodyPr/>
                    <a:lstStyle/>
                    <a:p>
                      <a:r>
                        <a:rPr lang="en-GB" dirty="0" smtClean="0"/>
                        <a:t>Digitalis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988698"/>
                  </a:ext>
                </a:extLst>
              </a:tr>
              <a:tr h="653273">
                <a:tc>
                  <a:txBody>
                    <a:bodyPr/>
                    <a:lstStyle/>
                    <a:p>
                      <a:r>
                        <a:rPr lang="en-GB" dirty="0" smtClean="0"/>
                        <a:t>Aspirin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652924"/>
                  </a:ext>
                </a:extLst>
              </a:tr>
              <a:tr h="653273">
                <a:tc>
                  <a:txBody>
                    <a:bodyPr/>
                    <a:lstStyle/>
                    <a:p>
                      <a:r>
                        <a:rPr lang="en-GB" dirty="0" smtClean="0"/>
                        <a:t>Penicillin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05081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235440" y="104503"/>
            <a:ext cx="246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Origins of drugs 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4"/>
          <a:stretch/>
        </p:blipFill>
        <p:spPr>
          <a:xfrm>
            <a:off x="9097191" y="451359"/>
            <a:ext cx="511629" cy="4404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24"/>
          <a:stretch/>
        </p:blipFill>
        <p:spPr>
          <a:xfrm>
            <a:off x="9007423" y="1093239"/>
            <a:ext cx="691165" cy="5976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82651" y="1800883"/>
            <a:ext cx="515158" cy="4949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24250" y="3409404"/>
            <a:ext cx="2913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Drug discovery </a:t>
            </a:r>
            <a:endParaRPr lang="en-GB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227547"/>
              </p:ext>
            </p:extLst>
          </p:nvPr>
        </p:nvGraphicFramePr>
        <p:xfrm>
          <a:off x="331265" y="3897320"/>
          <a:ext cx="2385808" cy="30375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2904">
                  <a:extLst>
                    <a:ext uri="{9D8B030D-6E8A-4147-A177-3AD203B41FA5}">
                      <a16:colId xmlns:a16="http://schemas.microsoft.com/office/drawing/2014/main" val="1692155793"/>
                    </a:ext>
                  </a:extLst>
                </a:gridCol>
                <a:gridCol w="1192904">
                  <a:extLst>
                    <a:ext uri="{9D8B030D-6E8A-4147-A177-3AD203B41FA5}">
                      <a16:colId xmlns:a16="http://schemas.microsoft.com/office/drawing/2014/main" val="38098720"/>
                    </a:ext>
                  </a:extLst>
                </a:gridCol>
              </a:tblGrid>
              <a:tr h="599362">
                <a:tc>
                  <a:txBody>
                    <a:bodyPr/>
                    <a:lstStyle/>
                    <a:p>
                      <a:r>
                        <a:rPr lang="en-GB" dirty="0" smtClean="0"/>
                        <a:t>Toxicity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208380"/>
                  </a:ext>
                </a:extLst>
              </a:tr>
              <a:tr h="599362">
                <a:tc>
                  <a:txBody>
                    <a:bodyPr/>
                    <a:lstStyle/>
                    <a:p>
                      <a:r>
                        <a:rPr lang="en-GB" dirty="0" smtClean="0"/>
                        <a:t>Efficacy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30449"/>
                  </a:ext>
                </a:extLst>
              </a:tr>
              <a:tr h="599362">
                <a:tc>
                  <a:txBody>
                    <a:bodyPr/>
                    <a:lstStyle/>
                    <a:p>
                      <a:r>
                        <a:rPr lang="en-GB" dirty="0" smtClean="0"/>
                        <a:t>Dosage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755556"/>
                  </a:ext>
                </a:extLst>
              </a:tr>
              <a:tr h="599362">
                <a:tc>
                  <a:txBody>
                    <a:bodyPr/>
                    <a:lstStyle/>
                    <a:p>
                      <a:r>
                        <a:rPr lang="en-GB" dirty="0" smtClean="0"/>
                        <a:t>Placebo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075591"/>
                  </a:ext>
                </a:extLst>
              </a:tr>
              <a:tr h="599362">
                <a:tc>
                  <a:txBody>
                    <a:bodyPr/>
                    <a:lstStyle/>
                    <a:p>
                      <a:r>
                        <a:rPr lang="en-GB" dirty="0" smtClean="0"/>
                        <a:t>Double blind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33035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21089" y="4049486"/>
            <a:ext cx="180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Pre-clinical trials 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/>
          <a:srcRect l="10684" t="37241" r="51872" b="25959"/>
          <a:stretch/>
        </p:blipFill>
        <p:spPr>
          <a:xfrm>
            <a:off x="5603969" y="4327379"/>
            <a:ext cx="470253" cy="3272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/>
          <a:srcRect t="29693" b="27339"/>
          <a:stretch/>
        </p:blipFill>
        <p:spPr>
          <a:xfrm>
            <a:off x="6074222" y="4330949"/>
            <a:ext cx="1071155" cy="38395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096215" y="4049486"/>
            <a:ext cx="235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Clinical trials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9867" y="4327379"/>
            <a:ext cx="482196" cy="51316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53005" y="4265607"/>
            <a:ext cx="574935" cy="57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40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on Flower">
      <a:majorFont>
        <a:latin typeface="Moon Flower Bold"/>
        <a:ea typeface=""/>
        <a:cs typeface=""/>
      </a:majorFont>
      <a:minorFont>
        <a:latin typeface="Moon Flowe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5878</TotalTime>
  <Words>64</Words>
  <Application>Microsoft Office PowerPoint</Application>
  <PresentationFormat>Widescreen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Moon Flower 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17</cp:revision>
  <dcterms:created xsi:type="dcterms:W3CDTF">2020-04-10T13:08:36Z</dcterms:created>
  <dcterms:modified xsi:type="dcterms:W3CDTF">2020-04-14T18:51:07Z</dcterms:modified>
</cp:coreProperties>
</file>